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303" r:id="rId5"/>
    <p:sldId id="304" r:id="rId6"/>
    <p:sldId id="260" r:id="rId7"/>
    <p:sldId id="261" r:id="rId8"/>
    <p:sldId id="302" r:id="rId9"/>
    <p:sldId id="262" r:id="rId10"/>
    <p:sldId id="28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72" d="100"/>
          <a:sy n="72" d="100"/>
        </p:scale>
        <p:origin x="447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19BD3-DEAF-406C-8E99-F66F4E99F412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BD085-BED4-452F-86AF-D9E3C900A1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15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2868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756-CDBF-4E37-BBC9-197B85A6B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C9887-3E55-445A-A591-E6664A28A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B3631-44F8-4FF8-8507-8EC7423B8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0AAEC-7A44-4F90-A950-5D46B686C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1ADEB-6C00-438A-BD84-15D0E3ED1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2056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35531-4819-499F-8BDA-77436F40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510ED6-4FB5-46BD-9029-CF4A1AEB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5EF8D-4AD0-41CA-8E63-B4C537938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ACA14-4D0E-44F1-9140-959551D6D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F4F-E499-43FC-91F7-995AC2269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4985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6931BA-6987-4590-A37B-674B2429C8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E2E8C9-2B75-4627-8BCD-1018B40614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BB1BC-09CA-4BEF-8CE5-E3D67E868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E389B-EA3D-4EAA-AC2D-2F1E962CE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6160A-23A1-486B-A478-562D5DD17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54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4BD5E-AB1E-48F9-BC1B-8AE666DF7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62695-E91D-4100-83BB-9C0183C32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AD094-77BF-45BB-88B8-84AAA51B9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E0D43-E266-49DD-B04B-9B28C51A0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09D40-5981-4878-83B6-4BA120ABB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5612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1E5FD-0361-46CE-8DC7-F2FB8A1E1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4F328C-499C-4B09-B4A7-F2D3DD267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FD6A1-1D84-4644-995F-A93459AAC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4C16F-A27E-4313-9602-80796CA04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C876D-BA3E-49AB-8D23-DAC958B13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7263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C86E9-A11A-456C-BE17-C59230127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23F77-3D3C-4F73-A6D3-39AC8EDC9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96AF5F-BEBB-4386-B791-709FDD73B7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005F05-9E4D-49CC-954D-5F96D42A9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304E1-F002-4C59-933D-758C5CB86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D0D56-E3C7-4304-A8D7-F89C782D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945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B812F-ECD4-4F91-BC1B-376476AD7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F4449-22F3-4A2F-8DC4-61836F2BC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696C5D-2BD9-4C8A-84D2-3EEA0A70D3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F346FB-33A5-4E03-9293-3EBD5B0026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6CFAB4-BC85-4F19-BD82-34B96BABBE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C28334-1880-44CA-9AC9-7710C379E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543D38-54AE-40B7-A39A-D6CBBCFEA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517676-91AD-4CE1-A777-93291724F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777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CFEF2-5183-4414-B325-3D7BA5C1A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BDF27-1C10-46EE-9511-ECE6910C0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D8726A-F276-4796-AA8B-B4ACA7C00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C2189-14F6-4EB5-AF61-20376C604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4594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242F3C-94AF-4D22-A6DA-0247637A6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D76B66-BB22-40B1-B5B1-4932D2C84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3FE86C-32F4-4980-B3B3-310F5493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1801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594B5-6077-4DDC-9895-60624C024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86FAD-D462-406C-BC4F-BB05F0CBCC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E19C0-C8A2-4D03-8063-91A6DE58BF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73F067-5CA5-4731-B9A8-6955EE1D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9EF026-DA2F-4CA4-9552-2394CD6A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8782C6-C632-47C0-9F85-85316B141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693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FA8F7-3407-402C-8677-F42DC3B74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C68FC8-E113-4B65-B146-6DFDA68648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E5CCB1-FEB5-408C-A24B-7491F35C9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823014-91CD-4107-B44C-4AE5F0A87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B5664-7866-4D52-9025-F3311BD6B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DB30FE-B99E-4B2F-AD8B-4B2369D48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300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C394A-CA40-42C9-8B09-A09FC6C9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E3A47-3583-42ED-B4FB-BC4B7E2D2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B0645-8170-4D78-8FE9-6694F50F8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87673-8EE1-42C3-BABE-995228557F5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497C5-750D-4681-8516-3125FA8F81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A515A-8201-41CE-9DCB-5C363BB8A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57E07-FCDB-4E4F-BD40-85DA0D4961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903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90/electronics11223782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t="7812" b="7811"/>
          <a:stretch/>
        </p:blipFill>
        <p:spPr>
          <a:xfrm>
            <a:off x="-2" y="1"/>
            <a:ext cx="1219200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1769194" y="1545398"/>
            <a:ext cx="8653610" cy="1661993"/>
          </a:xfrm>
          <a:prstGeom prst="rect">
            <a:avLst/>
          </a:prstGeom>
          <a:noFill/>
          <a:ln>
            <a:noFill/>
          </a:ln>
          <a:effectLst>
            <a:outerShdw blurRad="828675" dist="952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US" sz="3600" dirty="0">
                <a:solidFill>
                  <a:schemeClr val="lt1"/>
                </a:solidFill>
                <a:latin typeface="Aharoni" panose="02010803020104030203" pitchFamily="2" charset="-79"/>
                <a:ea typeface="Teko Medium"/>
                <a:cs typeface="Aharoni" panose="02010803020104030203" pitchFamily="2" charset="-79"/>
                <a:sym typeface="Teko Medium"/>
              </a:rPr>
              <a:t> DIAGNOSIS AND TREATMENT SUGGESTION FOR PARKINSON DISEASES USING ML MODEL</a:t>
            </a:r>
            <a:endParaRPr lang="en-US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ABA47B-00F4-4315-B238-1A51158F2A84}"/>
              </a:ext>
            </a:extLst>
          </p:cNvPr>
          <p:cNvSpPr txBox="1"/>
          <p:nvPr/>
        </p:nvSpPr>
        <p:spPr>
          <a:xfrm>
            <a:off x="-29030" y="3353705"/>
            <a:ext cx="2602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Guide</a:t>
            </a:r>
            <a:endParaRPr lang="en-IN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DC8929-7828-4791-94B8-FDE8379D525F}"/>
              </a:ext>
            </a:extLst>
          </p:cNvPr>
          <p:cNvSpPr txBox="1"/>
          <p:nvPr/>
        </p:nvSpPr>
        <p:spPr>
          <a:xfrm>
            <a:off x="0" y="3934964"/>
            <a:ext cx="3270553" cy="728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Ramya R</a:t>
            </a:r>
          </a:p>
          <a:p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Assistant Professor / CSE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850D60-2DB5-4F88-A359-547C5167FBC4}"/>
              </a:ext>
            </a:extLst>
          </p:cNvPr>
          <p:cNvSpPr txBox="1"/>
          <p:nvPr/>
        </p:nvSpPr>
        <p:spPr>
          <a:xfrm>
            <a:off x="9722973" y="3267188"/>
            <a:ext cx="3560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Team Members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2E4EC3-76CA-4336-B61D-03FDC4FA7E65}"/>
              </a:ext>
            </a:extLst>
          </p:cNvPr>
          <p:cNvSpPr txBox="1"/>
          <p:nvPr/>
        </p:nvSpPr>
        <p:spPr>
          <a:xfrm>
            <a:off x="8441635" y="3934964"/>
            <a:ext cx="3779393" cy="1651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Ajay Krishna R - 721921104009</a:t>
            </a:r>
          </a:p>
          <a:p>
            <a:pPr algn="r"/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Sabari Ganesh E - 721921104049</a:t>
            </a:r>
          </a:p>
          <a:p>
            <a:pPr algn="r"/>
            <a:r>
              <a:rPr lang="en-US" sz="20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Vithyashri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V R - 721921104063</a:t>
            </a:r>
          </a:p>
          <a:p>
            <a:pPr algn="r"/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Yogesh S - 721921104064</a:t>
            </a:r>
          </a:p>
          <a:p>
            <a:pPr algn="r"/>
            <a:r>
              <a:rPr lang="en-US" sz="2133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CSE,4th Year</a:t>
            </a:r>
          </a:p>
        </p:txBody>
      </p:sp>
      <p:cxnSp>
        <p:nvCxnSpPr>
          <p:cNvPr id="38" name="Google Shape;136;p14">
            <a:extLst>
              <a:ext uri="{FF2B5EF4-FFF2-40B4-BE49-F238E27FC236}">
                <a16:creationId xmlns:a16="http://schemas.microsoft.com/office/drawing/2014/main" id="{DA7A64B2-3325-4F2F-B4EE-773A0F442305}"/>
              </a:ext>
            </a:extLst>
          </p:cNvPr>
          <p:cNvCxnSpPr>
            <a:cxnSpLocks/>
          </p:cNvCxnSpPr>
          <p:nvPr/>
        </p:nvCxnSpPr>
        <p:spPr>
          <a:xfrm>
            <a:off x="0" y="3728853"/>
            <a:ext cx="2401631" cy="0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136;p14">
            <a:extLst>
              <a:ext uri="{FF2B5EF4-FFF2-40B4-BE49-F238E27FC236}">
                <a16:creationId xmlns:a16="http://schemas.microsoft.com/office/drawing/2014/main" id="{8F844042-C44B-4A20-8EFE-69EE66E02DE2}"/>
              </a:ext>
            </a:extLst>
          </p:cNvPr>
          <p:cNvCxnSpPr>
            <a:cxnSpLocks/>
          </p:cNvCxnSpPr>
          <p:nvPr/>
        </p:nvCxnSpPr>
        <p:spPr>
          <a:xfrm>
            <a:off x="9472316" y="3740471"/>
            <a:ext cx="2719684" cy="0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2BD169A-EA5A-4EF2-BF4A-AD49DF9E66AE}"/>
              </a:ext>
            </a:extLst>
          </p:cNvPr>
          <p:cNvSpPr txBox="1"/>
          <p:nvPr/>
        </p:nvSpPr>
        <p:spPr>
          <a:xfrm rot="10800000" flipV="1">
            <a:off x="1875182" y="30521"/>
            <a:ext cx="844163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DHANALAKSHMI SRINIVASAN COLLEGE OF ENGINEERING</a:t>
            </a:r>
          </a:p>
          <a:p>
            <a:pPr algn="ctr"/>
            <a:r>
              <a:rPr lang="en-IN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(AUTONOMOUS)</a:t>
            </a:r>
          </a:p>
          <a:p>
            <a:pPr algn="ctr"/>
            <a:endParaRPr lang="en-IN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DEPARTMRNT OF COMPUTER SCIENCE AND ENGINEERING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42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42"/>
          <p:cNvSpPr txBox="1"/>
          <p:nvPr/>
        </p:nvSpPr>
        <p:spPr>
          <a:xfrm>
            <a:off x="3726857" y="1889530"/>
            <a:ext cx="4756800" cy="2954655"/>
          </a:xfrm>
          <a:prstGeom prst="rect">
            <a:avLst/>
          </a:prstGeom>
          <a:noFill/>
          <a:ln>
            <a:noFill/>
          </a:ln>
          <a:effectLst>
            <a:outerShdw blurRad="828675" dist="19050" dir="1020000" algn="bl" rotWithShape="0">
              <a:srgbClr val="6CE5E8">
                <a:alpha val="94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8000" dirty="0">
                <a:solidFill>
                  <a:schemeClr val="lt1"/>
                </a:solidFill>
                <a:latin typeface="Aharoni" panose="02010803020104030203" pitchFamily="2" charset="-79"/>
                <a:ea typeface="Teko Medium"/>
                <a:cs typeface="Aharoni" panose="02010803020104030203" pitchFamily="2" charset="-79"/>
                <a:sym typeface="Teko Medium"/>
              </a:rPr>
              <a:t>THANK YOU!</a:t>
            </a:r>
            <a:endParaRPr sz="1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773" name="Google Shape;773;p42"/>
          <p:cNvCxnSpPr/>
          <p:nvPr/>
        </p:nvCxnSpPr>
        <p:spPr>
          <a:xfrm rot="-5412670">
            <a:off x="3556251" y="-906466"/>
            <a:ext cx="5022884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74" name="Google Shape;774;p42"/>
          <p:cNvCxnSpPr/>
          <p:nvPr/>
        </p:nvCxnSpPr>
        <p:spPr>
          <a:xfrm rot="-5412670">
            <a:off x="3584558" y="7731045"/>
            <a:ext cx="5022884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75" name="Google Shape;775;p42"/>
          <p:cNvCxnSpPr/>
          <p:nvPr/>
        </p:nvCxnSpPr>
        <p:spPr>
          <a:xfrm>
            <a:off x="-1825642" y="3120930"/>
            <a:ext cx="5022884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76" name="Google Shape;776;p42"/>
          <p:cNvCxnSpPr/>
          <p:nvPr/>
        </p:nvCxnSpPr>
        <p:spPr>
          <a:xfrm>
            <a:off x="8994758" y="3082830"/>
            <a:ext cx="5022884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4"/>
          <p:cNvPicPr preferRelativeResize="0"/>
          <p:nvPr/>
        </p:nvPicPr>
        <p:blipFill rotWithShape="1">
          <a:blip r:embed="rId3">
            <a:alphaModFix/>
          </a:blip>
          <a:srcRect t="7812" b="7811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4"/>
          <p:cNvSpPr txBox="1"/>
          <p:nvPr/>
        </p:nvSpPr>
        <p:spPr>
          <a:xfrm>
            <a:off x="452017" y="533400"/>
            <a:ext cx="11288000" cy="1181862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GB" sz="6400" dirty="0">
                <a:solidFill>
                  <a:schemeClr val="lt1"/>
                </a:solidFill>
                <a:latin typeface="Aharoni" panose="02010803020104030203" pitchFamily="2" charset="-79"/>
                <a:ea typeface="Teko Medium"/>
                <a:cs typeface="Aharoni" panose="02010803020104030203" pitchFamily="2" charset="-79"/>
              </a:rPr>
              <a:t>TABLE OF CONTENTS</a:t>
            </a:r>
            <a:endParaRPr sz="6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136" name="Google Shape;136;p14"/>
          <p:cNvCxnSpPr>
            <a:cxnSpLocks/>
          </p:cNvCxnSpPr>
          <p:nvPr/>
        </p:nvCxnSpPr>
        <p:spPr>
          <a:xfrm>
            <a:off x="1991360" y="1694565"/>
            <a:ext cx="8131871" cy="0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EC706CC-3CDD-40E2-986D-BFD542220D51}"/>
              </a:ext>
            </a:extLst>
          </p:cNvPr>
          <p:cNvSpPr txBox="1"/>
          <p:nvPr/>
        </p:nvSpPr>
        <p:spPr>
          <a:xfrm>
            <a:off x="919463" y="2274798"/>
            <a:ext cx="7960377" cy="4350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95325" indent="-495325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GB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PROBLEM STATEMENT</a:t>
            </a:r>
          </a:p>
          <a:p>
            <a:pPr marL="495325" indent="-495325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GB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BASE PAPER</a:t>
            </a:r>
          </a:p>
          <a:p>
            <a:pPr marL="495325" indent="-495325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GB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EXISTING SYSTEM</a:t>
            </a:r>
          </a:p>
          <a:p>
            <a:pPr marL="495325" indent="-495325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PROPOSED SYSTEM</a:t>
            </a:r>
          </a:p>
          <a:p>
            <a:pPr marL="495325" indent="-495325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 FEATURES</a:t>
            </a:r>
          </a:p>
          <a:p>
            <a:pPr marL="495325" indent="-495325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TECHNOLOGY STACK</a:t>
            </a:r>
          </a:p>
          <a:p>
            <a:pPr marL="495325" indent="-495325">
              <a:lnSpc>
                <a:spcPct val="15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IN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 ROADMAP</a:t>
            </a:r>
            <a:endParaRPr lang="en-US" sz="2667" dirty="0">
              <a:solidFill>
                <a:schemeClr val="l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5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5"/>
          <p:cNvSpPr/>
          <p:nvPr/>
        </p:nvSpPr>
        <p:spPr>
          <a:xfrm>
            <a:off x="6034423" y="3121224"/>
            <a:ext cx="123154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noAutofit/>
          </a:bodyPr>
          <a:lstStyle/>
          <a:p>
            <a:pPr algn="ctr"/>
            <a:endParaRPr sz="36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D383B-EC9B-4BD2-BA51-C496A738848F}"/>
              </a:ext>
            </a:extLst>
          </p:cNvPr>
          <p:cNvSpPr txBox="1"/>
          <p:nvPr/>
        </p:nvSpPr>
        <p:spPr>
          <a:xfrm>
            <a:off x="855713" y="2200394"/>
            <a:ext cx="106037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1019" indent="-381019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Parkinson's disease is a progressive neurodegenerative disorder that affects millions of people worldwide. Early diagnosis and accurate prediction are crucial for timely intervention and effective treatment.</a:t>
            </a:r>
          </a:p>
          <a:p>
            <a:pPr algn="just">
              <a:buClr>
                <a:schemeClr val="bg1"/>
              </a:buClr>
            </a:pPr>
            <a:endParaRPr lang="en-US" sz="2400" dirty="0">
              <a:solidFill>
                <a:schemeClr val="l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81019" indent="-381019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However, traditional diagnostic methods often require multiple clinical visits and can be challenging, especially in the early stages of the disease.</a:t>
            </a:r>
          </a:p>
          <a:p>
            <a:pPr algn="just">
              <a:buClr>
                <a:schemeClr val="bg1"/>
              </a:buClr>
            </a:pPr>
            <a:endParaRPr lang="en-US" sz="2400" dirty="0">
              <a:solidFill>
                <a:schemeClr val="l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81019" indent="-381019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Additionally, there is a need for a more precise and tailored approach to treatment, considering the diverse manifestations of the disease and individual patient characteristics.</a:t>
            </a:r>
            <a:endParaRPr lang="en-IN" sz="2400" dirty="0">
              <a:solidFill>
                <a:schemeClr val="l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6" name="Google Shape;129;p14">
            <a:extLst>
              <a:ext uri="{FF2B5EF4-FFF2-40B4-BE49-F238E27FC236}">
                <a16:creationId xmlns:a16="http://schemas.microsoft.com/office/drawing/2014/main" id="{C12FB4B3-E016-44FC-88C6-6B1C3E384D6A}"/>
              </a:ext>
            </a:extLst>
          </p:cNvPr>
          <p:cNvSpPr txBox="1"/>
          <p:nvPr/>
        </p:nvSpPr>
        <p:spPr>
          <a:xfrm>
            <a:off x="452000" y="533400"/>
            <a:ext cx="11288000" cy="1181862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GB" sz="6400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PROBLEM STATEMENT</a:t>
            </a:r>
            <a:endParaRPr sz="6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17" name="Google Shape;136;p14">
            <a:extLst>
              <a:ext uri="{FF2B5EF4-FFF2-40B4-BE49-F238E27FC236}">
                <a16:creationId xmlns:a16="http://schemas.microsoft.com/office/drawing/2014/main" id="{D4B72CDB-A08F-46F0-9027-55E5DAB9A318}"/>
              </a:ext>
            </a:extLst>
          </p:cNvPr>
          <p:cNvCxnSpPr>
            <a:cxnSpLocks/>
          </p:cNvCxnSpPr>
          <p:nvPr/>
        </p:nvCxnSpPr>
        <p:spPr>
          <a:xfrm>
            <a:off x="1691951" y="1631997"/>
            <a:ext cx="8683413" cy="0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41;p15">
            <a:extLst>
              <a:ext uri="{FF2B5EF4-FFF2-40B4-BE49-F238E27FC236}">
                <a16:creationId xmlns:a16="http://schemas.microsoft.com/office/drawing/2014/main" id="{B993425C-CCE1-4EFD-A0AC-3E6FE6F4570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7825" b="78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50;p15">
            <a:extLst>
              <a:ext uri="{FF2B5EF4-FFF2-40B4-BE49-F238E27FC236}">
                <a16:creationId xmlns:a16="http://schemas.microsoft.com/office/drawing/2014/main" id="{1890F8CB-DB59-426F-8444-B45A280B5FAD}"/>
              </a:ext>
            </a:extLst>
          </p:cNvPr>
          <p:cNvSpPr/>
          <p:nvPr/>
        </p:nvSpPr>
        <p:spPr>
          <a:xfrm>
            <a:off x="6034423" y="3121224"/>
            <a:ext cx="123154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noAutofit/>
          </a:bodyPr>
          <a:lstStyle/>
          <a:p>
            <a:pPr algn="ctr"/>
            <a:endParaRPr sz="36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AB9356-A09E-407D-A884-60623BA81F25}"/>
              </a:ext>
            </a:extLst>
          </p:cNvPr>
          <p:cNvSpPr txBox="1"/>
          <p:nvPr/>
        </p:nvSpPr>
        <p:spPr>
          <a:xfrm>
            <a:off x="855713" y="2200394"/>
            <a:ext cx="10603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chemeClr val="bg1"/>
              </a:buClr>
            </a:pPr>
            <a:r>
              <a:rPr lang="en-US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 Efficient Machine Learning Approach for Diagnosing Parkinson’s Disease by Utilizing Voice Features, Electronics 2022, 11, 3782. </a:t>
            </a:r>
            <a:r>
              <a:rPr lang="en-US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  <a:hlinkClick r:id="rId3"/>
              </a:rPr>
              <a:t>https://doi.org/10.3390/electronics11223782</a:t>
            </a:r>
            <a:endParaRPr lang="en-IN" dirty="0">
              <a:solidFill>
                <a:schemeClr val="l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3" name="Google Shape;129;p14">
            <a:extLst>
              <a:ext uri="{FF2B5EF4-FFF2-40B4-BE49-F238E27FC236}">
                <a16:creationId xmlns:a16="http://schemas.microsoft.com/office/drawing/2014/main" id="{37016DCA-F484-44E7-9AB1-724D0C866779}"/>
              </a:ext>
            </a:extLst>
          </p:cNvPr>
          <p:cNvSpPr txBox="1"/>
          <p:nvPr/>
        </p:nvSpPr>
        <p:spPr>
          <a:xfrm>
            <a:off x="452000" y="533400"/>
            <a:ext cx="11288000" cy="1181862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IN" sz="6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BASE PAPER</a:t>
            </a:r>
            <a:endParaRPr sz="6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14" name="Google Shape;136;p14">
            <a:extLst>
              <a:ext uri="{FF2B5EF4-FFF2-40B4-BE49-F238E27FC236}">
                <a16:creationId xmlns:a16="http://schemas.microsoft.com/office/drawing/2014/main" id="{8975CE86-DA57-4DDE-8339-38238A9AC0D7}"/>
              </a:ext>
            </a:extLst>
          </p:cNvPr>
          <p:cNvCxnSpPr>
            <a:cxnSpLocks/>
          </p:cNvCxnSpPr>
          <p:nvPr/>
        </p:nvCxnSpPr>
        <p:spPr>
          <a:xfrm flipV="1">
            <a:off x="3544956" y="1590261"/>
            <a:ext cx="5102087" cy="48362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969519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41;p15">
            <a:extLst>
              <a:ext uri="{FF2B5EF4-FFF2-40B4-BE49-F238E27FC236}">
                <a16:creationId xmlns:a16="http://schemas.microsoft.com/office/drawing/2014/main" id="{B993425C-CCE1-4EFD-A0AC-3E6FE6F4570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7825" b="78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50;p15">
            <a:extLst>
              <a:ext uri="{FF2B5EF4-FFF2-40B4-BE49-F238E27FC236}">
                <a16:creationId xmlns:a16="http://schemas.microsoft.com/office/drawing/2014/main" id="{1890F8CB-DB59-426F-8444-B45A280B5FAD}"/>
              </a:ext>
            </a:extLst>
          </p:cNvPr>
          <p:cNvSpPr/>
          <p:nvPr/>
        </p:nvSpPr>
        <p:spPr>
          <a:xfrm>
            <a:off x="6034423" y="3121224"/>
            <a:ext cx="123154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noAutofit/>
          </a:bodyPr>
          <a:lstStyle/>
          <a:p>
            <a:pPr algn="ctr"/>
            <a:endParaRPr sz="36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29;p14">
            <a:extLst>
              <a:ext uri="{FF2B5EF4-FFF2-40B4-BE49-F238E27FC236}">
                <a16:creationId xmlns:a16="http://schemas.microsoft.com/office/drawing/2014/main" id="{37016DCA-F484-44E7-9AB1-724D0C866779}"/>
              </a:ext>
            </a:extLst>
          </p:cNvPr>
          <p:cNvSpPr txBox="1"/>
          <p:nvPr/>
        </p:nvSpPr>
        <p:spPr>
          <a:xfrm>
            <a:off x="452000" y="165894"/>
            <a:ext cx="11288000" cy="1523494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50000"/>
              </a:lnSpc>
              <a:buClr>
                <a:schemeClr val="bg1"/>
              </a:buClr>
            </a:pPr>
            <a:r>
              <a:rPr lang="en-GB" sz="6600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EXISTING SYSTEM</a:t>
            </a:r>
          </a:p>
        </p:txBody>
      </p:sp>
      <p:cxnSp>
        <p:nvCxnSpPr>
          <p:cNvPr id="14" name="Google Shape;136;p14">
            <a:extLst>
              <a:ext uri="{FF2B5EF4-FFF2-40B4-BE49-F238E27FC236}">
                <a16:creationId xmlns:a16="http://schemas.microsoft.com/office/drawing/2014/main" id="{8975CE86-DA57-4DDE-8339-38238A9AC0D7}"/>
              </a:ext>
            </a:extLst>
          </p:cNvPr>
          <p:cNvCxnSpPr>
            <a:cxnSpLocks/>
          </p:cNvCxnSpPr>
          <p:nvPr/>
        </p:nvCxnSpPr>
        <p:spPr>
          <a:xfrm>
            <a:off x="2592871" y="1550506"/>
            <a:ext cx="7129412" cy="1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20B99EB-D645-47D6-8AE8-341EBADE51D1}"/>
              </a:ext>
            </a:extLst>
          </p:cNvPr>
          <p:cNvSpPr txBox="1"/>
          <p:nvPr/>
        </p:nvSpPr>
        <p:spPr>
          <a:xfrm flipH="1">
            <a:off x="712101" y="1689388"/>
            <a:ext cx="10890951" cy="504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 paper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"An Efficient Machine Learning Approach for Diagnosing Parkinson’s Disease by Utilizing Voice Features"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focuses on diagnosing Parkinson's Disease (PD) using voice features and machine learning algorithms.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Objective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 research aims to diagnose PD by analyzing voice features using supervised machine learning algorithms.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Methodology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The study uses algorithms such as Support Vector Machine (SVM), Naïve Bayes, k-Nearest Neighbor (K-NN), and Artificial Neural Network (ANN). Feature selection is performed using filter and wrapper methods.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The proposed method was compared to existing PD diagnostic techniques and showed promising results in terms of accuracy and efficiency.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highlight>
                  <a:srgbClr val="FFFF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The paper does not provide treatment plans but focuses solely on the diagnosis of PD using voice analysis</a:t>
            </a:r>
          </a:p>
        </p:txBody>
      </p:sp>
    </p:spTree>
    <p:extLst>
      <p:ext uri="{BB962C8B-B14F-4D97-AF65-F5344CB8AC3E}">
        <p14:creationId xmlns:p14="http://schemas.microsoft.com/office/powerpoint/2010/main" val="4119307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6"/>
          <p:cNvPicPr preferRelativeResize="0"/>
          <p:nvPr/>
        </p:nvPicPr>
        <p:blipFill rotWithShape="1">
          <a:blip r:embed="rId3">
            <a:alphaModFix/>
          </a:blip>
          <a:srcRect l="12478" t="2615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6"/>
          <p:cNvSpPr txBox="1"/>
          <p:nvPr/>
        </p:nvSpPr>
        <p:spPr>
          <a:xfrm>
            <a:off x="6828141" y="2445186"/>
            <a:ext cx="4678000" cy="3706271"/>
          </a:xfrm>
          <a:prstGeom prst="rect">
            <a:avLst/>
          </a:prstGeom>
          <a:noFill/>
          <a:ln>
            <a:noFill/>
          </a:ln>
          <a:effectLst>
            <a:outerShdw blurRad="828675" dist="19050" dir="48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20003"/>
              </a:lnSpc>
            </a:pPr>
            <a:r>
              <a:rPr lang="en-US" sz="10035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ABOUT US</a:t>
            </a:r>
            <a:endParaRPr sz="1200"/>
          </a:p>
        </p:txBody>
      </p:sp>
      <p:cxnSp>
        <p:nvCxnSpPr>
          <p:cNvPr id="158" name="Google Shape;158;p16"/>
          <p:cNvCxnSpPr/>
          <p:nvPr/>
        </p:nvCxnSpPr>
        <p:spPr>
          <a:xfrm rot="-9591">
            <a:off x="-13" y="3179881"/>
            <a:ext cx="6828167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9" name="Google Shape;159;p16"/>
          <p:cNvSpPr txBox="1"/>
          <p:nvPr/>
        </p:nvSpPr>
        <p:spPr>
          <a:xfrm>
            <a:off x="6271276" y="3946326"/>
            <a:ext cx="5234925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Elaborate on what you want to discuss. </a:t>
            </a:r>
            <a:endParaRPr sz="1200"/>
          </a:p>
        </p:txBody>
      </p:sp>
      <p:pic>
        <p:nvPicPr>
          <p:cNvPr id="7" name="Google Shape;141;p15">
            <a:extLst>
              <a:ext uri="{FF2B5EF4-FFF2-40B4-BE49-F238E27FC236}">
                <a16:creationId xmlns:a16="http://schemas.microsoft.com/office/drawing/2014/main" id="{9C1EA070-2CDA-41AD-86C3-374AA121894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7825" b="78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50;p15">
            <a:extLst>
              <a:ext uri="{FF2B5EF4-FFF2-40B4-BE49-F238E27FC236}">
                <a16:creationId xmlns:a16="http://schemas.microsoft.com/office/drawing/2014/main" id="{2E34C7B4-AD4F-4C13-B65B-4BDDB7E15EFE}"/>
              </a:ext>
            </a:extLst>
          </p:cNvPr>
          <p:cNvSpPr/>
          <p:nvPr/>
        </p:nvSpPr>
        <p:spPr>
          <a:xfrm>
            <a:off x="6034423" y="3121224"/>
            <a:ext cx="123154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noAutofit/>
          </a:bodyPr>
          <a:lstStyle/>
          <a:p>
            <a:pPr algn="ctr"/>
            <a:endParaRPr sz="36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1E94D8-8264-42B7-9D0C-195A9699B22A}"/>
              </a:ext>
            </a:extLst>
          </p:cNvPr>
          <p:cNvSpPr txBox="1"/>
          <p:nvPr/>
        </p:nvSpPr>
        <p:spPr>
          <a:xfrm>
            <a:off x="1691951" y="2394837"/>
            <a:ext cx="88202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1019" indent="-381019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 a machine learning model to diagnose Parkinson's disease at an early stage using patient data, including voice recordings, motor skills assessments, and demographic information.</a:t>
            </a:r>
          </a:p>
          <a:p>
            <a:pPr algn="just">
              <a:buClr>
                <a:schemeClr val="bg1"/>
              </a:buClr>
            </a:pPr>
            <a:endParaRPr lang="en-US" sz="2400" dirty="0">
              <a:solidFill>
                <a:schemeClr val="l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81019" indent="-381019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model aims to improve diagnostic accuracy, reduce the need for frequent clinical visits, and provide personalized treatment suggestions based on the patient's specific condition.</a:t>
            </a:r>
            <a:endParaRPr lang="en-IN" sz="2400" dirty="0">
              <a:solidFill>
                <a:schemeClr val="l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Google Shape;129;p14">
            <a:extLst>
              <a:ext uri="{FF2B5EF4-FFF2-40B4-BE49-F238E27FC236}">
                <a16:creationId xmlns:a16="http://schemas.microsoft.com/office/drawing/2014/main" id="{8273F8D1-DCBD-4E8F-857E-4AEBD52C179A}"/>
              </a:ext>
            </a:extLst>
          </p:cNvPr>
          <p:cNvSpPr txBox="1"/>
          <p:nvPr/>
        </p:nvSpPr>
        <p:spPr>
          <a:xfrm>
            <a:off x="390423" y="791301"/>
            <a:ext cx="11288000" cy="1181862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6400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PROPOSED SYSTEM</a:t>
            </a:r>
          </a:p>
        </p:txBody>
      </p:sp>
      <p:cxnSp>
        <p:nvCxnSpPr>
          <p:cNvPr id="11" name="Google Shape;136;p14">
            <a:extLst>
              <a:ext uri="{FF2B5EF4-FFF2-40B4-BE49-F238E27FC236}">
                <a16:creationId xmlns:a16="http://schemas.microsoft.com/office/drawing/2014/main" id="{21D20CB0-183E-4CD8-8081-BAD321FC858E}"/>
              </a:ext>
            </a:extLst>
          </p:cNvPr>
          <p:cNvCxnSpPr>
            <a:cxnSpLocks/>
          </p:cNvCxnSpPr>
          <p:nvPr/>
        </p:nvCxnSpPr>
        <p:spPr>
          <a:xfrm>
            <a:off x="2042205" y="1828358"/>
            <a:ext cx="7984435" cy="0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10;p14">
            <a:extLst>
              <a:ext uri="{FF2B5EF4-FFF2-40B4-BE49-F238E27FC236}">
                <a16:creationId xmlns:a16="http://schemas.microsoft.com/office/drawing/2014/main" id="{5067870C-00EF-4DFA-8375-92DC5F49709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7812" b="7811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9;p14">
            <a:extLst>
              <a:ext uri="{FF2B5EF4-FFF2-40B4-BE49-F238E27FC236}">
                <a16:creationId xmlns:a16="http://schemas.microsoft.com/office/drawing/2014/main" id="{61960D1F-9510-49C0-ABB5-44638AEFDEA1}"/>
              </a:ext>
            </a:extLst>
          </p:cNvPr>
          <p:cNvSpPr txBox="1"/>
          <p:nvPr/>
        </p:nvSpPr>
        <p:spPr>
          <a:xfrm>
            <a:off x="452017" y="533400"/>
            <a:ext cx="11288000" cy="1181862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IN" sz="6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KEY FEATURES </a:t>
            </a:r>
            <a:endParaRPr sz="6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7" name="Google Shape;136;p14">
            <a:extLst>
              <a:ext uri="{FF2B5EF4-FFF2-40B4-BE49-F238E27FC236}">
                <a16:creationId xmlns:a16="http://schemas.microsoft.com/office/drawing/2014/main" id="{F1BCB568-C715-48BD-A2C9-BD76555C979F}"/>
              </a:ext>
            </a:extLst>
          </p:cNvPr>
          <p:cNvCxnSpPr>
            <a:cxnSpLocks/>
          </p:cNvCxnSpPr>
          <p:nvPr/>
        </p:nvCxnSpPr>
        <p:spPr>
          <a:xfrm>
            <a:off x="3094383" y="1636643"/>
            <a:ext cx="5850834" cy="0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D4095ED-5C3D-47CA-98B8-9CF056EE3FAF}"/>
              </a:ext>
            </a:extLst>
          </p:cNvPr>
          <p:cNvSpPr txBox="1"/>
          <p:nvPr/>
        </p:nvSpPr>
        <p:spPr>
          <a:xfrm>
            <a:off x="1800732" y="2248662"/>
            <a:ext cx="5481337" cy="2144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Personalized Medicine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Medication Management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Therapy Optimization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Monitoring Progress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Early Detection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10;p14">
            <a:extLst>
              <a:ext uri="{FF2B5EF4-FFF2-40B4-BE49-F238E27FC236}">
                <a16:creationId xmlns:a16="http://schemas.microsoft.com/office/drawing/2014/main" id="{5067870C-00EF-4DFA-8375-92DC5F49709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7812" b="7811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9;p14">
            <a:extLst>
              <a:ext uri="{FF2B5EF4-FFF2-40B4-BE49-F238E27FC236}">
                <a16:creationId xmlns:a16="http://schemas.microsoft.com/office/drawing/2014/main" id="{61960D1F-9510-49C0-ABB5-44638AEFDEA1}"/>
              </a:ext>
            </a:extLst>
          </p:cNvPr>
          <p:cNvSpPr txBox="1"/>
          <p:nvPr/>
        </p:nvSpPr>
        <p:spPr>
          <a:xfrm>
            <a:off x="452017" y="533400"/>
            <a:ext cx="11288000" cy="1181862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IN" sz="6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TECHNOLOGY STACK</a:t>
            </a:r>
            <a:endParaRPr sz="6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7" name="Google Shape;136;p14">
            <a:extLst>
              <a:ext uri="{FF2B5EF4-FFF2-40B4-BE49-F238E27FC236}">
                <a16:creationId xmlns:a16="http://schemas.microsoft.com/office/drawing/2014/main" id="{F1BCB568-C715-48BD-A2C9-BD76555C979F}"/>
              </a:ext>
            </a:extLst>
          </p:cNvPr>
          <p:cNvCxnSpPr>
            <a:cxnSpLocks/>
          </p:cNvCxnSpPr>
          <p:nvPr/>
        </p:nvCxnSpPr>
        <p:spPr>
          <a:xfrm flipV="1">
            <a:off x="1800732" y="1570383"/>
            <a:ext cx="8469703" cy="66260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D4095ED-5C3D-47CA-98B8-9CF056EE3FAF}"/>
              </a:ext>
            </a:extLst>
          </p:cNvPr>
          <p:cNvSpPr txBox="1"/>
          <p:nvPr/>
        </p:nvSpPr>
        <p:spPr>
          <a:xfrm>
            <a:off x="1800732" y="2374558"/>
            <a:ext cx="5481337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PYTHON – </a:t>
            </a:r>
            <a:r>
              <a:rPr lang="en-US" altLang="en-US" sz="2000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Programming Language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alt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Google </a:t>
            </a:r>
            <a:r>
              <a:rPr lang="en-IN" altLang="en-US" sz="2667" dirty="0" err="1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Colab</a:t>
            </a:r>
            <a:r>
              <a:rPr lang="en-IN" alt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– IDE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altLang="en-US" sz="2667" dirty="0" err="1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Gradio</a:t>
            </a:r>
            <a:r>
              <a:rPr lang="en-IN" altLang="en-US" sz="2667" dirty="0">
                <a:solidFill>
                  <a:schemeClr val="l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- GUI</a:t>
            </a:r>
            <a:endParaRPr lang="en-US" altLang="en-US" sz="2667" dirty="0">
              <a:solidFill>
                <a:schemeClr val="l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83130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8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A952CA0-B3E3-4ED5-999F-324C37758203}"/>
              </a:ext>
            </a:extLst>
          </p:cNvPr>
          <p:cNvSpPr/>
          <p:nvPr/>
        </p:nvSpPr>
        <p:spPr>
          <a:xfrm>
            <a:off x="5043565" y="2179420"/>
            <a:ext cx="1883255" cy="1156493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Teko Medium"/>
                <a:cs typeface="Teko Medium"/>
              </a:rPr>
              <a:t>Data Pre-processing</a:t>
            </a:r>
          </a:p>
          <a:p>
            <a:pPr algn="ctr"/>
            <a:endParaRPr lang="en-IN" sz="1600" dirty="0">
              <a:solidFill>
                <a:schemeClr val="tx1"/>
              </a:solidFill>
              <a:latin typeface="Teko Medium"/>
              <a:cs typeface="Teko Medium"/>
            </a:endParaRPr>
          </a:p>
          <a:p>
            <a:pPr algn="ctr"/>
            <a:endParaRPr lang="en-IN" sz="1333" dirty="0">
              <a:solidFill>
                <a:schemeClr val="tx1"/>
              </a:solidFill>
              <a:latin typeface="Teko Medium"/>
              <a:cs typeface="Teko Medium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4EBFF8B-842C-4D8B-8A92-5E6962C1B6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8156" y="2749524"/>
            <a:ext cx="408644" cy="408644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D867DF5-EB80-41D0-A90F-0EFEEB0E76B8}"/>
              </a:ext>
            </a:extLst>
          </p:cNvPr>
          <p:cNvSpPr/>
          <p:nvPr/>
        </p:nvSpPr>
        <p:spPr>
          <a:xfrm>
            <a:off x="7452146" y="3879423"/>
            <a:ext cx="1617577" cy="96435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Teko Medium"/>
                <a:cs typeface="Teko Medium"/>
              </a:rPr>
              <a:t>Diagnosis</a:t>
            </a:r>
          </a:p>
          <a:p>
            <a:pPr algn="ctr"/>
            <a:endParaRPr lang="en-IN" sz="1333" dirty="0">
              <a:solidFill>
                <a:schemeClr val="tx1"/>
              </a:solidFill>
              <a:latin typeface="Teko Medium"/>
              <a:cs typeface="Teko Medium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C9F39B8-1302-4A83-8E9D-8976CF1631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6834" y="4303984"/>
            <a:ext cx="534187" cy="534187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827AA69B-40E3-4A4E-9485-DE5DDEFC18F3}"/>
              </a:ext>
            </a:extLst>
          </p:cNvPr>
          <p:cNvSpPr/>
          <p:nvPr/>
        </p:nvSpPr>
        <p:spPr>
          <a:xfrm>
            <a:off x="2862719" y="3888519"/>
            <a:ext cx="1664379" cy="999359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Teko Medium"/>
                <a:cs typeface="Teko Medium"/>
              </a:rPr>
              <a:t>Patient Monitoring</a:t>
            </a:r>
          </a:p>
          <a:p>
            <a:pPr algn="ctr"/>
            <a:endParaRPr lang="en-IN" sz="1333" dirty="0">
              <a:solidFill>
                <a:schemeClr val="tx1"/>
              </a:solidFill>
              <a:latin typeface="Teko Medium"/>
              <a:cs typeface="Teko Medium"/>
            </a:endParaRPr>
          </a:p>
          <a:p>
            <a:pPr algn="ctr"/>
            <a:endParaRPr lang="en-IN" sz="1333" dirty="0">
              <a:solidFill>
                <a:schemeClr val="tx1"/>
              </a:solidFill>
              <a:latin typeface="Teko Medium"/>
              <a:cs typeface="Teko Medium"/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7B58B74-156D-497E-988C-96ED8632D814}"/>
              </a:ext>
            </a:extLst>
          </p:cNvPr>
          <p:cNvCxnSpPr>
            <a:cxnSpLocks/>
          </p:cNvCxnSpPr>
          <p:nvPr/>
        </p:nvCxnSpPr>
        <p:spPr>
          <a:xfrm flipH="1">
            <a:off x="6917959" y="4373729"/>
            <a:ext cx="53418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419B46A6-7E83-4EF6-A7E7-F5261FE94810}"/>
              </a:ext>
            </a:extLst>
          </p:cNvPr>
          <p:cNvSpPr/>
          <p:nvPr/>
        </p:nvSpPr>
        <p:spPr>
          <a:xfrm>
            <a:off x="5043564" y="3832560"/>
            <a:ext cx="1883256" cy="1082339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Teko Medium"/>
                <a:cs typeface="Teko Medium"/>
              </a:rPr>
              <a:t>Treatment Suggestion</a:t>
            </a:r>
          </a:p>
          <a:p>
            <a:pPr algn="ctr"/>
            <a:endParaRPr lang="en-IN" sz="1600" dirty="0">
              <a:solidFill>
                <a:schemeClr val="tx1"/>
              </a:solidFill>
              <a:latin typeface="Teko Medium"/>
              <a:cs typeface="Teko Medium"/>
            </a:endParaRPr>
          </a:p>
          <a:p>
            <a:pPr algn="ctr"/>
            <a:endParaRPr lang="en-IN" sz="1333" dirty="0">
              <a:solidFill>
                <a:schemeClr val="tx1"/>
              </a:solidFill>
              <a:latin typeface="Teko Medium"/>
              <a:cs typeface="Teko Medium"/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66E8A15-BE68-448F-AF36-10036D7EC2C8}"/>
              </a:ext>
            </a:extLst>
          </p:cNvPr>
          <p:cNvCxnSpPr>
            <a:cxnSpLocks/>
          </p:cNvCxnSpPr>
          <p:nvPr/>
        </p:nvCxnSpPr>
        <p:spPr>
          <a:xfrm flipH="1">
            <a:off x="4535225" y="4387831"/>
            <a:ext cx="65802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7" name="Picture 26" descr="A black and white icon of a clipboard with a magnifying glass and a brain&#10;&#10;Description automatically generated">
            <a:extLst>
              <a:ext uri="{FF2B5EF4-FFF2-40B4-BE49-F238E27FC236}">
                <a16:creationId xmlns:a16="http://schemas.microsoft.com/office/drawing/2014/main" id="{76D78EC0-E3B8-40CC-9AC8-7C057C8E45C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974" t="7159" r="6754" b="6251"/>
          <a:stretch/>
        </p:blipFill>
        <p:spPr>
          <a:xfrm>
            <a:off x="5721009" y="4404220"/>
            <a:ext cx="528365" cy="510679"/>
          </a:xfrm>
          <a:prstGeom prst="rect">
            <a:avLst/>
          </a:prstGeom>
        </p:spPr>
      </p:pic>
      <p:pic>
        <p:nvPicPr>
          <p:cNvPr id="36" name="Picture 3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DAB07BF-2870-4D6D-BA5A-678911D799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4402" y="4457160"/>
            <a:ext cx="381011" cy="381011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9C7F94B4-ED39-492C-B27C-8D009860ABAB}"/>
              </a:ext>
            </a:extLst>
          </p:cNvPr>
          <p:cNvSpPr/>
          <p:nvPr/>
        </p:nvSpPr>
        <p:spPr>
          <a:xfrm>
            <a:off x="2863849" y="2254374"/>
            <a:ext cx="1663248" cy="1081538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Teko Medium"/>
                <a:cs typeface="Teko Medium"/>
              </a:rPr>
              <a:t>Data Collection</a:t>
            </a:r>
          </a:p>
          <a:p>
            <a:pPr algn="ctr"/>
            <a:endParaRPr lang="en-IN" sz="1333" dirty="0">
              <a:solidFill>
                <a:schemeClr val="tx1"/>
              </a:solidFill>
              <a:latin typeface="Teko Medium"/>
              <a:cs typeface="Teko Medium"/>
            </a:endParaRPr>
          </a:p>
          <a:p>
            <a:pPr algn="ctr"/>
            <a:endParaRPr lang="en-IN" sz="1333" dirty="0">
              <a:solidFill>
                <a:schemeClr val="tx1"/>
              </a:solidFill>
              <a:latin typeface="Teko Medium"/>
              <a:cs typeface="Teko Medium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D580D7E-8B1A-4EA6-8CE2-BEC9C8553AE3}"/>
              </a:ext>
            </a:extLst>
          </p:cNvPr>
          <p:cNvCxnSpPr>
            <a:cxnSpLocks/>
          </p:cNvCxnSpPr>
          <p:nvPr/>
        </p:nvCxnSpPr>
        <p:spPr>
          <a:xfrm>
            <a:off x="4527097" y="2728505"/>
            <a:ext cx="51646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68" name="Picture 6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DC061898-F76D-42C8-BF4D-0227685DC8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90497" y="2768844"/>
            <a:ext cx="409954" cy="409954"/>
          </a:xfrm>
          <a:prstGeom prst="rect">
            <a:avLst/>
          </a:prstGeom>
        </p:spPr>
      </p:pic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FB54080C-D626-4E7D-96E4-E31882B9F899}"/>
              </a:ext>
            </a:extLst>
          </p:cNvPr>
          <p:cNvCxnSpPr>
            <a:cxnSpLocks/>
          </p:cNvCxnSpPr>
          <p:nvPr/>
        </p:nvCxnSpPr>
        <p:spPr>
          <a:xfrm>
            <a:off x="6926819" y="2768843"/>
            <a:ext cx="516467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32751A12-4EB5-4C2B-A1CC-B6D22DFE2F1C}"/>
              </a:ext>
            </a:extLst>
          </p:cNvPr>
          <p:cNvSpPr/>
          <p:nvPr/>
        </p:nvSpPr>
        <p:spPr>
          <a:xfrm>
            <a:off x="7443286" y="2275482"/>
            <a:ext cx="1626438" cy="964366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Teko Medium"/>
                <a:cs typeface="Teko Medium"/>
              </a:rPr>
              <a:t>Model Training</a:t>
            </a:r>
            <a:endParaRPr lang="en-IN" sz="1333" dirty="0">
              <a:solidFill>
                <a:schemeClr val="tx1"/>
              </a:solidFill>
              <a:latin typeface="Teko Medium"/>
              <a:cs typeface="Teko Medium"/>
            </a:endParaRPr>
          </a:p>
          <a:p>
            <a:pPr algn="ctr"/>
            <a:endParaRPr lang="en-IN" sz="1333" dirty="0">
              <a:solidFill>
                <a:schemeClr val="tx1"/>
              </a:solidFill>
              <a:latin typeface="Teko Medium"/>
              <a:cs typeface="Teko Medium"/>
            </a:endParaRPr>
          </a:p>
        </p:txBody>
      </p:sp>
      <p:pic>
        <p:nvPicPr>
          <p:cNvPr id="71" name="Picture 70" descr="&#10;&#10;">
            <a:extLst>
              <a:ext uri="{FF2B5EF4-FFF2-40B4-BE49-F238E27FC236}">
                <a16:creationId xmlns:a16="http://schemas.microsoft.com/office/drawing/2014/main" id="{773D3221-6F20-404C-AA40-B1F7E312C17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4515" y="2766035"/>
            <a:ext cx="392839" cy="395225"/>
          </a:xfrm>
          <a:prstGeom prst="rect">
            <a:avLst/>
          </a:prstGeom>
        </p:spPr>
      </p:pic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CCA19B16-FB65-4757-A7CC-54F7E4EE534C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8260935" y="3239848"/>
            <a:ext cx="0" cy="63957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Google Shape;129;p14">
            <a:extLst>
              <a:ext uri="{FF2B5EF4-FFF2-40B4-BE49-F238E27FC236}">
                <a16:creationId xmlns:a16="http://schemas.microsoft.com/office/drawing/2014/main" id="{F99CE206-4501-4E20-8EF1-4F18D12C1993}"/>
              </a:ext>
            </a:extLst>
          </p:cNvPr>
          <p:cNvSpPr txBox="1"/>
          <p:nvPr/>
        </p:nvSpPr>
        <p:spPr>
          <a:xfrm>
            <a:off x="452017" y="533400"/>
            <a:ext cx="11288000" cy="1181862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IN" sz="6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 ROADMAP</a:t>
            </a:r>
            <a:endParaRPr sz="6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23" name="Google Shape;136;p14">
            <a:extLst>
              <a:ext uri="{FF2B5EF4-FFF2-40B4-BE49-F238E27FC236}">
                <a16:creationId xmlns:a16="http://schemas.microsoft.com/office/drawing/2014/main" id="{F5484F4E-60A3-4C9D-8E5C-B9E6D790B7AD}"/>
              </a:ext>
            </a:extLst>
          </p:cNvPr>
          <p:cNvCxnSpPr>
            <a:cxnSpLocks/>
          </p:cNvCxnSpPr>
          <p:nvPr/>
        </p:nvCxnSpPr>
        <p:spPr>
          <a:xfrm>
            <a:off x="868017" y="1636643"/>
            <a:ext cx="10349948" cy="0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431</Words>
  <Application>Microsoft Office PowerPoint</Application>
  <PresentationFormat>Widescreen</PresentationFormat>
  <Paragraphs>60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Aharoni</vt:lpstr>
      <vt:lpstr>Arial</vt:lpstr>
      <vt:lpstr>Calibri</vt:lpstr>
      <vt:lpstr>Calibri Light</vt:lpstr>
      <vt:lpstr>Montserrat</vt:lpstr>
      <vt:lpstr>Teko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Yogesh S</dc:creator>
  <cp:lastModifiedBy>Yogesh S</cp:lastModifiedBy>
  <cp:revision>13</cp:revision>
  <dcterms:created xsi:type="dcterms:W3CDTF">2025-01-22T16:54:35Z</dcterms:created>
  <dcterms:modified xsi:type="dcterms:W3CDTF">2025-02-24T05:07:09Z</dcterms:modified>
</cp:coreProperties>
</file>

<file path=docProps/thumbnail.jpeg>
</file>